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61" r:id="rId2"/>
    <p:sldId id="445" r:id="rId3"/>
    <p:sldId id="485" r:id="rId4"/>
    <p:sldId id="487" r:id="rId5"/>
    <p:sldId id="488" r:id="rId6"/>
    <p:sldId id="492" r:id="rId7"/>
    <p:sldId id="493" r:id="rId8"/>
    <p:sldId id="489" r:id="rId9"/>
    <p:sldId id="490" r:id="rId10"/>
    <p:sldId id="491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DAEE"/>
    <a:srgbClr val="29B6F6"/>
    <a:srgbClr val="03A9F3"/>
    <a:srgbClr val="0288D1"/>
    <a:srgbClr val="FFFFFF"/>
    <a:srgbClr val="039BE5"/>
    <a:srgbClr val="0277BD"/>
    <a:srgbClr val="45C0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8D054-2BC6-4AC2-8127-ABE3F214FBD7}" type="datetimeFigureOut">
              <a:rPr lang="ko-KR" altLang="en-US" smtClean="0"/>
              <a:t>2020-11-10 (Tue)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630D2B-B560-42B2-8A13-7E0521F2F5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762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30D2B-B560-42B2-8A13-7E0521F2F5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686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30D2B-B560-42B2-8A13-7E0521F2F5A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958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30D2B-B560-42B2-8A13-7E0521F2F5A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80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30D2B-B560-42B2-8A13-7E0521F2F5A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307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30D2B-B560-42B2-8A13-7E0521F2F5A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34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30D2B-B560-42B2-8A13-7E0521F2F5A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91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30D2B-B560-42B2-8A13-7E0521F2F5A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86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630D2B-B560-42B2-8A13-7E0521F2F5A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79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8ACF4-31C0-40C2-B88A-5BDCAB425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D65159-00FD-4BE2-9E53-6832D0DFB1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9FFD66-A42A-4434-8008-2752142AD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2020-11-10 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51492-C502-40CF-9310-633D63C79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132014-A03C-4C7D-9B23-04BEC1A94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739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02CAE-57AD-4357-9395-791F0EEB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D73813-70C9-417A-829C-21B16B518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9DC333-C2E3-4896-B21D-BEE09AC09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2020-11-10 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6B3E0F-F2FF-4D3D-81E7-A972D2FCF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770611-BFA1-489D-80D0-C4A846687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82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7FAE18-172C-4E51-9747-45BE87ADC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024F2C3-9042-4004-AF72-D394FC076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0F99E8-CD29-4806-AD97-165EB584F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2020-11-10 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867952-278D-4ECA-852C-51BE48BA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06373A-8C33-4037-BC16-46867EE2C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333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0A0AB-56D4-4A64-989B-6FD3E2ED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41EA91-30A3-4137-B229-698767C6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E04ED-0288-4A11-B461-443C2A83F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2020-11-10 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7B370-CB06-46A8-A9EC-165AB065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1CF69F-3C84-42D4-BB24-6BB20DFC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11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50BF0F-8316-40AE-8C30-CF5E101A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6B6485-730B-49A6-B999-26BCDF79B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ECB7F2-FF3C-49BE-B65C-AE3A6A51D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2020-11-10 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3DA4A2-514C-4B34-85CC-009EBF400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A958CD-0D07-4C92-9F57-463DBC122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857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A825C-3890-4846-BE1C-B45766A2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530CD2-438F-4DB8-AE25-991D66D42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AC83C0-B683-486C-8990-AD6BFF495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78A706-60CD-47F4-ACEE-D173EC38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2020-11-10 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1D4EDD-847F-4937-BFFC-CFA1B462C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ADDAE3-233D-4A91-BB04-C46226519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992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5C2C0-0630-4C4D-9042-441974FAD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06A8BF-CD75-425A-9DE7-EAA4237D2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E3347B-C0F5-4D89-A53A-CDB056876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E3F7F5-3B4C-4D99-AC8F-6B080B44DA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70F04F-E79B-45AF-B257-98179AEEEB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B3DA27-1182-4DEE-B1ED-44DAF3128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2020-11-10 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CF4006-7EBE-4BCD-94D2-4F7402A0D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E87373-8012-4064-ABE3-ECF79730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348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71CC4-8D24-4C2E-8D3F-45ED3721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F1E29D-979B-4E87-BD04-3CAD7F26A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2020-11-10 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25DA60-7F65-41C3-8985-E3A77908B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564E5D-38DA-4C31-924B-1C84D60F0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29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3CF1ABD-0F98-4DEB-8B05-2FBA51EE2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2020-11-10 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CCF226-0C3D-4277-859D-F79292866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6EDB04-DF73-4AF4-BEA3-ABD5E053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64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B15FD-CCE9-444F-85C3-C57142B5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4EAAC8-797C-44F5-BB4B-E86DB761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F57049-137B-4E2B-9764-940BFCFC9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CD5A3A-AF44-467A-A856-0F1ABC01B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2020-11-10 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DC4E03-D176-4B73-808A-C5C65C4E4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06871B-6D06-433E-A270-BCFD53A5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469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16B41-E1BE-4072-95F3-728CBEA5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5D6566-42F5-49CB-9A02-0912A475DA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77C06C-B392-4D8B-A70D-7D0484549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F3D928-2D5E-4B53-897F-F9AD2CE3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7E6B3-F459-49CA-9543-E13F6D935658}" type="datetimeFigureOut">
              <a:rPr lang="ko-KR" altLang="en-US" smtClean="0"/>
              <a:t>2020-11-10 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CF7E0C-CF5A-4D0C-AE8B-632BCCA4F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0D014B-E242-4000-B82D-53029F256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09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94BF6C-E14F-4B71-B9C4-DE7407728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D1FE68-DDC8-47D7-AF5F-656AEA645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08DF76-8912-46D4-A2CF-11C7E058E5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7E6B3-F459-49CA-9543-E13F6D935658}" type="datetimeFigureOut">
              <a:rPr lang="ko-KR" altLang="en-US" smtClean="0"/>
              <a:t>2020-11-10 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299FD9-58DD-4BC7-A2FB-7C1F8A028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E494C1-DD7E-4BBC-8AEE-E3E0A3B72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321C3-CEB4-4DC4-8FE3-7D9CC9711C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009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EBD1BC-676F-440B-ADE4-9449FBA860D7}"/>
              </a:ext>
            </a:extLst>
          </p:cNvPr>
          <p:cNvSpPr/>
          <p:nvPr/>
        </p:nvSpPr>
        <p:spPr>
          <a:xfrm rot="16200000">
            <a:off x="6066968" y="6530392"/>
            <a:ext cx="58065" cy="605934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cs typeface="+mj-cs"/>
              <a:sym typeface="Helvetica Neue Medium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6FD2B5-B2E0-4790-B36C-55AB83E1B064}"/>
              </a:ext>
            </a:extLst>
          </p:cNvPr>
          <p:cNvSpPr txBox="1"/>
          <p:nvPr/>
        </p:nvSpPr>
        <p:spPr>
          <a:xfrm>
            <a:off x="437560" y="2440258"/>
            <a:ext cx="8981766" cy="10675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6000" b="1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포트폴리오</a:t>
            </a:r>
            <a:endParaRPr kumimoji="0" lang="ko-KR" altLang="en-US" sz="6000" b="1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+mn-ea"/>
              <a:sym typeface="Helvetica Neu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16F9EE-D317-4F93-A4F1-F197BBE56E23}"/>
              </a:ext>
            </a:extLst>
          </p:cNvPr>
          <p:cNvSpPr txBox="1"/>
          <p:nvPr/>
        </p:nvSpPr>
        <p:spPr>
          <a:xfrm>
            <a:off x="437560" y="1917846"/>
            <a:ext cx="4973426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+mn-ea"/>
                <a:sym typeface="Helvetica Neue"/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2126579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1F8A1A-7866-4DFC-90EC-1134943A5AC9}"/>
              </a:ext>
            </a:extLst>
          </p:cNvPr>
          <p:cNvSpPr txBox="1"/>
          <p:nvPr/>
        </p:nvSpPr>
        <p:spPr>
          <a:xfrm>
            <a:off x="308622" y="169453"/>
            <a:ext cx="5155502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/>
            <a:r>
              <a:rPr lang="en-US" altLang="ko-KR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Project3 </a:t>
            </a:r>
            <a:r>
              <a:rPr lang="ko-KR" altLang="en-US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대출 상환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49EBE-23C0-4458-97B6-7C58C5AA9445}"/>
              </a:ext>
            </a:extLst>
          </p:cNvPr>
          <p:cNvSpPr txBox="1"/>
          <p:nvPr/>
        </p:nvSpPr>
        <p:spPr>
          <a:xfrm>
            <a:off x="308622" y="464917"/>
            <a:ext cx="11133314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+mn-ea"/>
                <a:sym typeface="Helvetica Neue"/>
              </a:rPr>
              <a:t>분석 결과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CFF7-FA2D-4BD5-9D8A-13AB24A20AB8}"/>
              </a:ext>
            </a:extLst>
          </p:cNvPr>
          <p:cNvSpPr/>
          <p:nvPr/>
        </p:nvSpPr>
        <p:spPr>
          <a:xfrm>
            <a:off x="232955" y="263023"/>
            <a:ext cx="45719" cy="605934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cs typeface="+mj-cs"/>
              <a:sym typeface="Helvetica Neue Medium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147A01C-230D-413E-834D-3E50C6382E5C}"/>
              </a:ext>
            </a:extLst>
          </p:cNvPr>
          <p:cNvCxnSpPr/>
          <p:nvPr/>
        </p:nvCxnSpPr>
        <p:spPr>
          <a:xfrm>
            <a:off x="9765908" y="1555666"/>
            <a:ext cx="0" cy="4435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E2836A6-30D6-4827-B3FA-3C6886325804}"/>
              </a:ext>
            </a:extLst>
          </p:cNvPr>
          <p:cNvSpPr txBox="1"/>
          <p:nvPr/>
        </p:nvSpPr>
        <p:spPr>
          <a:xfrm>
            <a:off x="9874978" y="1398574"/>
            <a:ext cx="2226232" cy="42438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프로젝트 기술 스택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사용 모델링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XGBoost</a:t>
            </a: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모델링 사용 이유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:</a:t>
            </a:r>
          </a:p>
          <a:p>
            <a:r>
              <a:rPr lang="en-US" altLang="ko-KR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Treeshap</a:t>
            </a:r>
            <a:r>
              <a:rPr lang="ko-KR" altLang="en-US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을 활용하기 위해 </a:t>
            </a:r>
            <a:r>
              <a:rPr lang="en-US" altLang="ko-KR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Tree</a:t>
            </a:r>
            <a:r>
              <a:rPr lang="ko-KR" altLang="en-US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형 모델 선택</a:t>
            </a:r>
            <a:endParaRPr lang="en-US" altLang="ko-KR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r>
              <a:rPr lang="en-US" altLang="ko-KR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Tree</a:t>
            </a:r>
            <a:r>
              <a:rPr lang="ko-KR" altLang="en-US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형 모델 중 속도가 빠르고</a:t>
            </a:r>
            <a:r>
              <a:rPr lang="en-US" altLang="ko-KR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평균 높은 성능 유지하는 </a:t>
            </a:r>
            <a:r>
              <a:rPr lang="en-US" altLang="ko-KR" spc="-150" dirty="0" err="1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xgboost</a:t>
            </a:r>
            <a:r>
              <a:rPr lang="ko-KR" altLang="en-US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선택</a:t>
            </a:r>
            <a:endParaRPr lang="en-US" altLang="ko-KR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E5E75-84DE-48A0-B99D-3F071DA94764}"/>
              </a:ext>
            </a:extLst>
          </p:cNvPr>
          <p:cNvSpPr txBox="1"/>
          <p:nvPr/>
        </p:nvSpPr>
        <p:spPr>
          <a:xfrm>
            <a:off x="5579345" y="953562"/>
            <a:ext cx="4186560" cy="51610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Q</a:t>
            </a:r>
            <a:r>
              <a:rPr lang="ko-KR" altLang="en-US" sz="2000" b="1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 </a:t>
            </a:r>
            <a:r>
              <a:rPr lang="en-US" altLang="ko-KR" sz="2000" b="1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: </a:t>
            </a:r>
            <a:r>
              <a:rPr lang="ko-KR" altLang="en-US" sz="2000" b="1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대출 상환 여부 영향 요소</a:t>
            </a:r>
            <a:r>
              <a:rPr lang="en-US" altLang="ko-KR" sz="2000" b="1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 </a:t>
            </a:r>
          </a:p>
          <a:p>
            <a:pPr defTabSz="821531" latinLnBrk="0" hangingPunct="0">
              <a:lnSpc>
                <a:spcPct val="170000"/>
              </a:lnSpc>
            </a:pPr>
            <a:endParaRPr lang="en-US" altLang="ko-KR" sz="2000" b="1" spc="-30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A: </a:t>
            </a:r>
            <a:r>
              <a:rPr lang="ko-KR" altLang="en-US" sz="2000" b="1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상환 여부 영향 상위 요소 </a:t>
            </a:r>
            <a:r>
              <a:rPr lang="en-US" altLang="ko-KR" sz="2000" b="1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5</a:t>
            </a:r>
          </a:p>
          <a:p>
            <a:pPr marL="342900" indent="-342900">
              <a:buAutoNum type="arabicPeriod"/>
            </a:pPr>
            <a:r>
              <a:rPr lang="en-US" altLang="ko-KR" sz="1600" b="1" dirty="0">
                <a:latin typeface="+mn-ea"/>
              </a:rPr>
              <a:t>DAYS_CREDIT: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다른 대출을 받은 시기</a:t>
            </a:r>
            <a:br>
              <a:rPr lang="en-US" altLang="ko-KR" sz="1600" dirty="0">
                <a:latin typeface="+mn-ea"/>
              </a:rPr>
            </a:b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600" b="1" dirty="0">
                <a:latin typeface="+mn-ea"/>
              </a:rPr>
              <a:t>DAYS_EMPLOYED </a:t>
            </a:r>
            <a:r>
              <a:rPr lang="en-US" altLang="ko-KR" sz="1600" dirty="0">
                <a:latin typeface="+mn-ea"/>
              </a:rPr>
              <a:t>: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취업한 시기</a:t>
            </a:r>
            <a:br>
              <a:rPr lang="en-US" altLang="ko-KR" sz="1600" dirty="0">
                <a:latin typeface="+mn-ea"/>
              </a:rPr>
            </a:b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600" b="1" dirty="0">
                <a:latin typeface="+mn-ea"/>
              </a:rPr>
              <a:t>AMT_CREDIT_ANNUITY_RATIO</a:t>
            </a:r>
            <a:r>
              <a:rPr lang="en-US" altLang="ko-KR" sz="1600" dirty="0">
                <a:latin typeface="+mn-ea"/>
              </a:rPr>
              <a:t>: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대출을 갚아야 하는 기간</a:t>
            </a:r>
            <a:br>
              <a:rPr lang="en-US" altLang="ko-KR" sz="1600" dirty="0">
                <a:latin typeface="+mn-ea"/>
              </a:rPr>
            </a:b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600" b="1" dirty="0">
                <a:latin typeface="+mn-ea"/>
              </a:rPr>
              <a:t>DAYS_BIRTH</a:t>
            </a:r>
            <a:r>
              <a:rPr lang="en-US" altLang="ko-KR" sz="1600" dirty="0">
                <a:latin typeface="+mn-ea"/>
              </a:rPr>
              <a:t>: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나이</a:t>
            </a:r>
            <a:br>
              <a:rPr lang="en-US" altLang="ko-KR" sz="1600" dirty="0">
                <a:latin typeface="+mn-ea"/>
              </a:rPr>
            </a:br>
            <a:endParaRPr lang="en-US" altLang="ko-KR" sz="160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en-US" altLang="ko-KR" sz="1600" b="1" dirty="0">
                <a:latin typeface="+mn-ea"/>
              </a:rPr>
              <a:t>DAYS_LAST_PHONE_CHANGE </a:t>
            </a:r>
            <a:r>
              <a:rPr lang="en-US" altLang="ko-KR" sz="1600" dirty="0">
                <a:latin typeface="+mn-ea"/>
              </a:rPr>
              <a:t>:</a:t>
            </a:r>
          </a:p>
          <a:p>
            <a:r>
              <a:rPr lang="ko-KR" altLang="en-US" sz="1600" dirty="0">
                <a:latin typeface="+mn-ea"/>
              </a:rPr>
              <a:t>     마지막으로 핸드폰을 바꾼 시기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A05372-F734-4F13-B9FA-E4430D96944C}"/>
              </a:ext>
            </a:extLst>
          </p:cNvPr>
          <p:cNvSpPr txBox="1"/>
          <p:nvPr/>
        </p:nvSpPr>
        <p:spPr>
          <a:xfrm>
            <a:off x="278674" y="4860642"/>
            <a:ext cx="4708418" cy="6674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SHAP Value</a:t>
            </a:r>
            <a:r>
              <a:rPr lang="ko-KR" altLang="en-US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를 통한 상환 여부 중요도 표시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B66627-32F3-45C8-A358-472B43CDE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4" y="1260075"/>
            <a:ext cx="5179812" cy="355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93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41BDF5C-770B-4247-9623-E1E2C51B4F59}"/>
              </a:ext>
            </a:extLst>
          </p:cNvPr>
          <p:cNvSpPr txBox="1"/>
          <p:nvPr/>
        </p:nvSpPr>
        <p:spPr>
          <a:xfrm>
            <a:off x="278674" y="153106"/>
            <a:ext cx="5155502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2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+mn-ea"/>
                <a:sym typeface="Helvetica Neue"/>
              </a:rPr>
              <a:t>목록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85AFE1-B304-4D2F-A58D-3B22B0D6EDA2}"/>
              </a:ext>
            </a:extLst>
          </p:cNvPr>
          <p:cNvSpPr/>
          <p:nvPr/>
        </p:nvSpPr>
        <p:spPr>
          <a:xfrm rot="5400000">
            <a:off x="1659808" y="505303"/>
            <a:ext cx="57600" cy="605934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cs typeface="+mj-cs"/>
              <a:sym typeface="Helvetica Neue Medium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AC446D-D49A-4411-B865-20EA40A4B96C}"/>
              </a:ext>
            </a:extLst>
          </p:cNvPr>
          <p:cNvSpPr txBox="1"/>
          <p:nvPr/>
        </p:nvSpPr>
        <p:spPr>
          <a:xfrm>
            <a:off x="950399" y="1353141"/>
            <a:ext cx="9337365" cy="3806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spc="-150" dirty="0">
                <a:ln w="5080">
                  <a:solidFill>
                    <a:schemeClr val="tx1">
                      <a:alpha val="2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01</a:t>
            </a:r>
          </a:p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b="1" spc="-150" dirty="0">
              <a:ln w="5080">
                <a:solidFill>
                  <a:schemeClr val="tx1">
                    <a:alpha val="2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b="1" spc="-150" dirty="0">
              <a:ln w="5080">
                <a:solidFill>
                  <a:schemeClr val="bg1">
                    <a:lumMod val="85000"/>
                    <a:alpha val="20000"/>
                  </a:schemeClr>
                </a:solidFill>
              </a:ln>
              <a:latin typeface="+mn-ea"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b="1" spc="-150" dirty="0">
                <a:ln w="5080"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latin typeface="+mn-ea"/>
                <a:sym typeface="Helvetica Neue"/>
              </a:rPr>
              <a:t>02</a:t>
            </a:r>
          </a:p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b="1" spc="-150" dirty="0">
              <a:ln w="5080">
                <a:solidFill>
                  <a:schemeClr val="bg1">
                    <a:lumMod val="85000"/>
                    <a:alpha val="20000"/>
                  </a:schemeClr>
                </a:solidFill>
              </a:ln>
              <a:latin typeface="+mn-ea"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b="1" spc="-150" dirty="0">
              <a:ln w="5080">
                <a:solidFill>
                  <a:schemeClr val="bg1">
                    <a:lumMod val="85000"/>
                    <a:alpha val="20000"/>
                  </a:schemeClr>
                </a:solidFill>
              </a:ln>
              <a:latin typeface="+mn-ea"/>
              <a:sym typeface="Helvetica Neue"/>
            </a:endParaRPr>
          </a:p>
          <a:p>
            <a:pPr marL="0" marR="0" indent="0" algn="l" defTabSz="821531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spc="-150" dirty="0">
              <a:ln w="5080">
                <a:solidFill>
                  <a:schemeClr val="tx1">
                    <a:alpha val="2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352357E-C144-47DA-9DC2-1D75BF8B5270}"/>
              </a:ext>
            </a:extLst>
          </p:cNvPr>
          <p:cNvSpPr txBox="1"/>
          <p:nvPr/>
        </p:nvSpPr>
        <p:spPr>
          <a:xfrm>
            <a:off x="1556192" y="1362734"/>
            <a:ext cx="7598440" cy="15046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ko-KR" altLang="en-US" sz="2000" b="1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자기소개</a:t>
            </a:r>
            <a:endParaRPr lang="en-US" altLang="ko-KR" sz="2000" b="1" spc="-30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프로필</a:t>
            </a:r>
            <a:endParaRPr lang="en-US" altLang="ko-KR" sz="1600" spc="-30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약력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7D7BC-88B2-4F89-9CFC-5CEFADF6FAB1}"/>
              </a:ext>
            </a:extLst>
          </p:cNvPr>
          <p:cNvSpPr txBox="1"/>
          <p:nvPr/>
        </p:nvSpPr>
        <p:spPr>
          <a:xfrm>
            <a:off x="1534705" y="2906016"/>
            <a:ext cx="8168751" cy="19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ko-KR" altLang="en-US" sz="2000" b="1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프로젝트 정리</a:t>
            </a:r>
            <a:endParaRPr lang="en-US" altLang="ko-KR" sz="1600" spc="-30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프로젝트</a:t>
            </a:r>
            <a:r>
              <a:rPr lang="en-US" altLang="ko-KR" sz="1600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1</a:t>
            </a: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프로젝트</a:t>
            </a:r>
            <a:r>
              <a:rPr lang="en-US" altLang="ko-KR" sz="1600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2</a:t>
            </a: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프로젝트</a:t>
            </a:r>
            <a:r>
              <a:rPr lang="en-US" altLang="ko-KR" sz="1600" spc="-30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3</a:t>
            </a:r>
            <a:endParaRPr lang="ko-KR" altLang="en-US" sz="1600" spc="-30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16479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1F8A1A-7866-4DFC-90EC-1134943A5AC9}"/>
              </a:ext>
            </a:extLst>
          </p:cNvPr>
          <p:cNvSpPr txBox="1"/>
          <p:nvPr/>
        </p:nvSpPr>
        <p:spPr>
          <a:xfrm>
            <a:off x="308622" y="169453"/>
            <a:ext cx="5155502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+mn-ea"/>
                <a:sym typeface="Helvetica Neue"/>
              </a:rPr>
              <a:t>Project1 </a:t>
            </a:r>
            <a:r>
              <a:rPr kumimoji="0" lang="ko-KR" altLang="en-US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+mn-ea"/>
                <a:sym typeface="Helvetica Neue"/>
              </a:rPr>
              <a:t>해외축구팀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49EBE-23C0-4458-97B6-7C58C5AA9445}"/>
              </a:ext>
            </a:extLst>
          </p:cNvPr>
          <p:cNvSpPr txBox="1"/>
          <p:nvPr/>
        </p:nvSpPr>
        <p:spPr>
          <a:xfrm>
            <a:off x="308622" y="464917"/>
            <a:ext cx="11133314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+mn-ea"/>
                <a:sym typeface="Helvetica Neue"/>
              </a:rPr>
              <a:t>데이터 소개 및 분석 동기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CFF7-FA2D-4BD5-9D8A-13AB24A20AB8}"/>
              </a:ext>
            </a:extLst>
          </p:cNvPr>
          <p:cNvSpPr/>
          <p:nvPr/>
        </p:nvSpPr>
        <p:spPr>
          <a:xfrm>
            <a:off x="232955" y="263023"/>
            <a:ext cx="45719" cy="605934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cs typeface="+mj-cs"/>
              <a:sym typeface="Helvetica Neue Medium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6BCBB4-4C94-4457-8E74-E2368444A43D}"/>
              </a:ext>
            </a:extLst>
          </p:cNvPr>
          <p:cNvGrpSpPr/>
          <p:nvPr/>
        </p:nvGrpSpPr>
        <p:grpSpPr>
          <a:xfrm>
            <a:off x="-3758437" y="5964200"/>
            <a:ext cx="14620991" cy="3154328"/>
            <a:chOff x="8750613" y="11401542"/>
            <a:chExt cx="14620991" cy="3154328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0CE7B077-0D77-4B40-B8C3-FAACC2EAC833}"/>
                </a:ext>
              </a:extLst>
            </p:cNvPr>
            <p:cNvSpPr txBox="1">
              <a:spLocks/>
            </p:cNvSpPr>
            <p:nvPr/>
          </p:nvSpPr>
          <p:spPr>
            <a:xfrm>
              <a:off x="8750613" y="1140154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1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  <a:ea typeface="+mn-ea"/>
                  <a:cs typeface="Gothic A1 thin" pitchFamily="2" charset="-127"/>
                </a:rPr>
                <a:t>learningspoons.com I  help@learningspoons.com</a:t>
              </a:r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D0702105-A6F0-49B8-B6C5-38682341DD5A}"/>
                </a:ext>
              </a:extLst>
            </p:cNvPr>
            <p:cNvSpPr txBox="1">
              <a:spLocks/>
            </p:cNvSpPr>
            <p:nvPr/>
          </p:nvSpPr>
          <p:spPr>
            <a:xfrm>
              <a:off x="8786211" y="1158810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  <a:ea typeface="+mn-ea"/>
                  <a:cs typeface="Gothic A1 thin" pitchFamily="2" charset="-127"/>
                </a:rPr>
                <a:t>Copyright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  <a:ea typeface="+mn-ea"/>
                  <a:cs typeface="Gothic A1 thin" pitchFamily="2" charset="-127"/>
                </a:rPr>
                <a:t>ⓒ </a:t>
              </a:r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  <a:ea typeface="+mn-ea"/>
                  <a:cs typeface="Gothic A1 thin" pitchFamily="2" charset="-127"/>
                </a:rPr>
                <a:t>LEARNING SPOONS Corp. All Rights Reserved.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  <a:ea typeface="+mn-ea"/>
                  <a:cs typeface="Gothic A1 thin" pitchFamily="2" charset="-127"/>
                </a:rPr>
                <a:t>무단전재 및 배포금지</a:t>
              </a: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147A01C-230D-413E-834D-3E50C6382E5C}"/>
              </a:ext>
            </a:extLst>
          </p:cNvPr>
          <p:cNvCxnSpPr/>
          <p:nvPr/>
        </p:nvCxnSpPr>
        <p:spPr>
          <a:xfrm>
            <a:off x="8715983" y="1498060"/>
            <a:ext cx="0" cy="4435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E2836A6-30D6-4827-B3FA-3C6886325804}"/>
              </a:ext>
            </a:extLst>
          </p:cNvPr>
          <p:cNvSpPr txBox="1"/>
          <p:nvPr/>
        </p:nvSpPr>
        <p:spPr>
          <a:xfrm>
            <a:off x="8894684" y="595453"/>
            <a:ext cx="2438038" cy="55457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프로젝트 개발 환경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언어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: </a:t>
            </a:r>
            <a:r>
              <a:rPr lang="en-US" altLang="ko-KR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Python</a:t>
            </a: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데이터 출처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FIFA2018</a:t>
            </a: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활용 도메인 지식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ko-KR" altLang="en-US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유럽 축구 데이터</a:t>
            </a:r>
            <a:endParaRPr lang="en-US" altLang="ko-KR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분석 동기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4</a:t>
            </a:r>
            <a:r>
              <a:rPr lang="ko-KR" altLang="en-US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차 산업 시대에 맞게 축구 선수 영입시에도 데이터 분석이 필요함을 증명하기 위하여</a:t>
            </a:r>
            <a:endParaRPr lang="en-US" altLang="ko-KR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92E708-C1B5-436B-893D-0149C993C888}"/>
              </a:ext>
            </a:extLst>
          </p:cNvPr>
          <p:cNvSpPr txBox="1"/>
          <p:nvPr/>
        </p:nvSpPr>
        <p:spPr>
          <a:xfrm>
            <a:off x="3012183" y="1153446"/>
            <a:ext cx="4708418" cy="19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ko-KR" altLang="en-US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데이터 소개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축구 선수 기본 정보 데이터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선수 기본 정보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선수의 능력치 및 계약 정보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C09ED-7E82-4BAF-B00B-FE1067600A1F}"/>
              </a:ext>
            </a:extLst>
          </p:cNvPr>
          <p:cNvSpPr txBox="1"/>
          <p:nvPr/>
        </p:nvSpPr>
        <p:spPr>
          <a:xfrm>
            <a:off x="2992730" y="3319814"/>
            <a:ext cx="5614034" cy="2341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ko-KR" altLang="en-US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분석 설계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목표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: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해외 축구 선수 팀 맨체스터 유나이티드 선수 영입 제안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맨체스터 유나이티드 팀 부족한 포지션 분석 후 방출 인원 색출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팀의 영입방침을 살펴보고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방출 인원의 포지션에 해당하는 우수한 인원들을 능력치 비교 후 영입 제안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7F79C1-AA41-405D-865B-9FDC3B2C7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4" y="1040975"/>
            <a:ext cx="2494555" cy="491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1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1F8A1A-7866-4DFC-90EC-1134943A5AC9}"/>
              </a:ext>
            </a:extLst>
          </p:cNvPr>
          <p:cNvSpPr txBox="1"/>
          <p:nvPr/>
        </p:nvSpPr>
        <p:spPr>
          <a:xfrm>
            <a:off x="308622" y="169453"/>
            <a:ext cx="5155502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+mn-ea"/>
                <a:sym typeface="Helvetica Neue"/>
              </a:rPr>
              <a:t>Project1 </a:t>
            </a:r>
            <a:r>
              <a:rPr kumimoji="0" lang="ko-KR" altLang="en-US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+mn-ea"/>
                <a:sym typeface="Helvetica Neue"/>
              </a:rPr>
              <a:t>해외축구팀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49EBE-23C0-4458-97B6-7C58C5AA9445}"/>
              </a:ext>
            </a:extLst>
          </p:cNvPr>
          <p:cNvSpPr txBox="1"/>
          <p:nvPr/>
        </p:nvSpPr>
        <p:spPr>
          <a:xfrm>
            <a:off x="308622" y="464917"/>
            <a:ext cx="11133314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+mn-ea"/>
                <a:sym typeface="Helvetica Neue"/>
              </a:rPr>
              <a:t>데이터 특징 및 제안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CFF7-FA2D-4BD5-9D8A-13AB24A20AB8}"/>
              </a:ext>
            </a:extLst>
          </p:cNvPr>
          <p:cNvSpPr/>
          <p:nvPr/>
        </p:nvSpPr>
        <p:spPr>
          <a:xfrm>
            <a:off x="232955" y="263023"/>
            <a:ext cx="45719" cy="605934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cs typeface="+mj-cs"/>
              <a:sym typeface="Helvetica Neue Medium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6BCBB4-4C94-4457-8E74-E2368444A43D}"/>
              </a:ext>
            </a:extLst>
          </p:cNvPr>
          <p:cNvGrpSpPr/>
          <p:nvPr/>
        </p:nvGrpSpPr>
        <p:grpSpPr>
          <a:xfrm>
            <a:off x="-4536650" y="8289110"/>
            <a:ext cx="14620991" cy="3154328"/>
            <a:chOff x="8750613" y="11401542"/>
            <a:chExt cx="14620991" cy="3154328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0CE7B077-0D77-4B40-B8C3-FAACC2EAC833}"/>
                </a:ext>
              </a:extLst>
            </p:cNvPr>
            <p:cNvSpPr txBox="1">
              <a:spLocks/>
            </p:cNvSpPr>
            <p:nvPr/>
          </p:nvSpPr>
          <p:spPr>
            <a:xfrm>
              <a:off x="8750613" y="1140154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1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  <a:ea typeface="+mn-ea"/>
                  <a:cs typeface="Gothic A1 thin" pitchFamily="2" charset="-127"/>
                </a:rPr>
                <a:t>learningspoons.com I  help@learningspoons.com</a:t>
              </a:r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D0702105-A6F0-49B8-B6C5-38682341DD5A}"/>
                </a:ext>
              </a:extLst>
            </p:cNvPr>
            <p:cNvSpPr txBox="1">
              <a:spLocks/>
            </p:cNvSpPr>
            <p:nvPr/>
          </p:nvSpPr>
          <p:spPr>
            <a:xfrm>
              <a:off x="8786211" y="1158810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  <a:ea typeface="+mn-ea"/>
                  <a:cs typeface="Gothic A1 thin" pitchFamily="2" charset="-127"/>
                </a:rPr>
                <a:t>Copyright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  <a:ea typeface="+mn-ea"/>
                  <a:cs typeface="Gothic A1 thin" pitchFamily="2" charset="-127"/>
                </a:rPr>
                <a:t>ⓒ </a:t>
              </a:r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  <a:ea typeface="+mn-ea"/>
                  <a:cs typeface="Gothic A1 thin" pitchFamily="2" charset="-127"/>
                </a:rPr>
                <a:t>LEARNING SPOONS Corp. All Rights Reserved.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  <a:ea typeface="+mn-ea"/>
                  <a:cs typeface="Gothic A1 thin" pitchFamily="2" charset="-127"/>
                </a:rPr>
                <a:t>무단전재 및 배포금지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036C3B0-6E35-4CCD-B3C3-1FEEE608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764" y="255780"/>
            <a:ext cx="1625562" cy="36511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147A01C-230D-413E-834D-3E50C6382E5C}"/>
              </a:ext>
            </a:extLst>
          </p:cNvPr>
          <p:cNvCxnSpPr/>
          <p:nvPr/>
        </p:nvCxnSpPr>
        <p:spPr>
          <a:xfrm>
            <a:off x="8715983" y="1498060"/>
            <a:ext cx="0" cy="4435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E2836A6-30D6-4827-B3FA-3C6886325804}"/>
              </a:ext>
            </a:extLst>
          </p:cNvPr>
          <p:cNvSpPr txBox="1"/>
          <p:nvPr/>
        </p:nvSpPr>
        <p:spPr>
          <a:xfrm>
            <a:off x="8894683" y="1675751"/>
            <a:ext cx="2665795" cy="33851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특징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라이벌 구단과 비교 시</a:t>
            </a:r>
            <a:endParaRPr lang="en-US" altLang="ko-KR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몸값↑ 능력치 ↓</a:t>
            </a:r>
            <a:endParaRPr lang="en-US" altLang="ko-KR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제안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라이벌 팀과 비교해서 특히 부족한 </a:t>
            </a:r>
            <a:r>
              <a:rPr lang="en-US" altLang="ko-KR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MID/DEF</a:t>
            </a:r>
            <a:r>
              <a:rPr lang="ko-KR" altLang="en-US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를 영입</a:t>
            </a:r>
            <a:endParaRPr lang="en-US" altLang="ko-KR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625C21-F27F-4737-BB9A-1E4F0D54BB2C}"/>
              </a:ext>
            </a:extLst>
          </p:cNvPr>
          <p:cNvSpPr txBox="1"/>
          <p:nvPr/>
        </p:nvSpPr>
        <p:spPr>
          <a:xfrm>
            <a:off x="6288755" y="1542147"/>
            <a:ext cx="2398042" cy="15046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Countplot</a:t>
            </a: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맨유 선수들의 나이 및 포지션별 분포 정도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E5E75-84DE-48A0-B99D-3F071DA94764}"/>
              </a:ext>
            </a:extLst>
          </p:cNvPr>
          <p:cNvSpPr txBox="1"/>
          <p:nvPr/>
        </p:nvSpPr>
        <p:spPr>
          <a:xfrm>
            <a:off x="6288755" y="3742701"/>
            <a:ext cx="2438035" cy="19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Boxplot</a:t>
            </a: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맨시티와 비교하여 각 포지션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능력치 및 몸 값을 비교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16EC01-A843-4E32-A607-0B31266D5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95" y="1744049"/>
            <a:ext cx="2826900" cy="1944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0ED46C-0BE6-4BB6-A2A1-25AEAA223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555" y="1744049"/>
            <a:ext cx="2807104" cy="1944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2DA9AF-5759-4D3D-B4E9-257F1E1EE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017" y="3880679"/>
            <a:ext cx="2835856" cy="1944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D77584-D350-4523-8676-76D0081D1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3555" y="3880679"/>
            <a:ext cx="2693829" cy="19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67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1F8A1A-7866-4DFC-90EC-1134943A5AC9}"/>
              </a:ext>
            </a:extLst>
          </p:cNvPr>
          <p:cNvSpPr txBox="1"/>
          <p:nvPr/>
        </p:nvSpPr>
        <p:spPr>
          <a:xfrm>
            <a:off x="308622" y="169453"/>
            <a:ext cx="5155502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+mn-ea"/>
                <a:sym typeface="Helvetica Neue"/>
              </a:rPr>
              <a:t>Project1 </a:t>
            </a:r>
            <a:r>
              <a:rPr kumimoji="0" lang="ko-KR" altLang="en-US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+mn-ea"/>
                <a:sym typeface="Helvetica Neue"/>
              </a:rPr>
              <a:t>해외축구팀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49EBE-23C0-4458-97B6-7C58C5AA9445}"/>
              </a:ext>
            </a:extLst>
          </p:cNvPr>
          <p:cNvSpPr txBox="1"/>
          <p:nvPr/>
        </p:nvSpPr>
        <p:spPr>
          <a:xfrm>
            <a:off x="308622" y="464917"/>
            <a:ext cx="11133314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+mn-ea"/>
                <a:sym typeface="Helvetica Neue"/>
              </a:rPr>
              <a:t>분석 결과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CFF7-FA2D-4BD5-9D8A-13AB24A20AB8}"/>
              </a:ext>
            </a:extLst>
          </p:cNvPr>
          <p:cNvSpPr/>
          <p:nvPr/>
        </p:nvSpPr>
        <p:spPr>
          <a:xfrm>
            <a:off x="232955" y="263023"/>
            <a:ext cx="45719" cy="605934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cs typeface="+mj-cs"/>
              <a:sym typeface="Helvetica Neue Medium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036C3B0-6E35-4CCD-B3C3-1FEEE608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764" y="255780"/>
            <a:ext cx="1625562" cy="36511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147A01C-230D-413E-834D-3E50C6382E5C}"/>
              </a:ext>
            </a:extLst>
          </p:cNvPr>
          <p:cNvCxnSpPr/>
          <p:nvPr/>
        </p:nvCxnSpPr>
        <p:spPr>
          <a:xfrm>
            <a:off x="8715983" y="1498060"/>
            <a:ext cx="0" cy="4435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E2836A6-30D6-4827-B3FA-3C6886325804}"/>
              </a:ext>
            </a:extLst>
          </p:cNvPr>
          <p:cNvSpPr txBox="1"/>
          <p:nvPr/>
        </p:nvSpPr>
        <p:spPr>
          <a:xfrm>
            <a:off x="8894683" y="1495701"/>
            <a:ext cx="3297317" cy="3745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영입 방침에 따른 잔류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Point:</a:t>
            </a:r>
          </a:p>
          <a:p>
            <a:pPr>
              <a:lnSpc>
                <a:spcPct val="130000"/>
              </a:lnSpc>
            </a:pPr>
            <a:r>
              <a:rPr lang="en-US" altLang="ko-KR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(Overall * 2 + Potential ) / Age</a:t>
            </a: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잔류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Point 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낮은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 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두 선수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DEF: </a:t>
            </a:r>
            <a:r>
              <a:rPr lang="en-US" altLang="ko-KR" spc="-150" dirty="0" err="1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C.Smalling</a:t>
            </a:r>
            <a:endParaRPr lang="en-US" altLang="ko-KR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MID: Juan Mata </a:t>
            </a:r>
            <a:r>
              <a:rPr lang="ko-KR" altLang="en-US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방출</a:t>
            </a:r>
            <a:endParaRPr lang="en-US" altLang="ko-KR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이적시장 상위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10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명의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Age, Overall, Potential, Weak Foot </a:t>
            </a: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비교 후 영입 제안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DE5E75-84DE-48A0-B99D-3F071DA94764}"/>
              </a:ext>
            </a:extLst>
          </p:cNvPr>
          <p:cNvSpPr txBox="1"/>
          <p:nvPr/>
        </p:nvSpPr>
        <p:spPr>
          <a:xfrm>
            <a:off x="5807916" y="2570961"/>
            <a:ext cx="2911873" cy="35975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ko-KR" altLang="en-US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결론 </a:t>
            </a:r>
            <a:r>
              <a:rPr lang="en-US" altLang="ko-KR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: </a:t>
            </a:r>
            <a:r>
              <a:rPr lang="ko-KR" altLang="en-US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영입 방침</a:t>
            </a: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맨유의 영입 방침을 고려하여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잔류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Point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라는 점수를 생성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잔류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Point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가 낮은 선수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2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명을 방출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이적시장  선수 중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 잔류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Point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가 높은 선수를 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영입 제안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40D07BD-8BF1-4FF8-BEDD-14DBA1A36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01" y="1624858"/>
            <a:ext cx="3922306" cy="972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84BF93-9443-4B42-9ABA-C76B929D7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498" y="1624858"/>
            <a:ext cx="3980342" cy="97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089362B-2AD7-4EBC-BB43-234E9EA4E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06" y="2859737"/>
            <a:ext cx="5537646" cy="330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1F8A1A-7866-4DFC-90EC-1134943A5AC9}"/>
              </a:ext>
            </a:extLst>
          </p:cNvPr>
          <p:cNvSpPr txBox="1"/>
          <p:nvPr/>
        </p:nvSpPr>
        <p:spPr>
          <a:xfrm>
            <a:off x="308622" y="169453"/>
            <a:ext cx="5155502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/>
            <a:r>
              <a:rPr lang="en-US" altLang="ko-KR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Project2 </a:t>
            </a:r>
            <a:r>
              <a:rPr lang="ko-KR" altLang="en-US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상점 매출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49EBE-23C0-4458-97B6-7C58C5AA9445}"/>
              </a:ext>
            </a:extLst>
          </p:cNvPr>
          <p:cNvSpPr txBox="1"/>
          <p:nvPr/>
        </p:nvSpPr>
        <p:spPr>
          <a:xfrm>
            <a:off x="308622" y="464917"/>
            <a:ext cx="11133314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+mn-ea"/>
                <a:sym typeface="Helvetica Neue"/>
              </a:rPr>
              <a:t>데이터 소개 및 분석 동기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CFF7-FA2D-4BD5-9D8A-13AB24A20AB8}"/>
              </a:ext>
            </a:extLst>
          </p:cNvPr>
          <p:cNvSpPr/>
          <p:nvPr/>
        </p:nvSpPr>
        <p:spPr>
          <a:xfrm>
            <a:off x="232955" y="263023"/>
            <a:ext cx="45719" cy="605934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cs typeface="+mj-cs"/>
              <a:sym typeface="Helvetica Neue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FD3E2-595F-4727-BA66-ADF45740D853}"/>
              </a:ext>
            </a:extLst>
          </p:cNvPr>
          <p:cNvSpPr txBox="1"/>
          <p:nvPr/>
        </p:nvSpPr>
        <p:spPr>
          <a:xfrm>
            <a:off x="278674" y="6059948"/>
            <a:ext cx="111333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+mn-ea"/>
                <a:sym typeface="Helvetica Neue"/>
              </a:rPr>
              <a:t>LearningSpoons Online Courses</a:t>
            </a:r>
            <a:endParaRPr kumimoji="0" lang="ko-KR" altLang="en-US" sz="14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+mn-ea"/>
              <a:sym typeface="Helvetica Neue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55B2B0-1D88-449F-A4CF-CE59CA0465BA}"/>
              </a:ext>
            </a:extLst>
          </p:cNvPr>
          <p:cNvCxnSpPr>
            <a:cxnSpLocks/>
          </p:cNvCxnSpPr>
          <p:nvPr/>
        </p:nvCxnSpPr>
        <p:spPr>
          <a:xfrm>
            <a:off x="2710628" y="6317753"/>
            <a:ext cx="1768571" cy="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B9F194-87B7-416A-9147-F122A12BB429}"/>
              </a:ext>
            </a:extLst>
          </p:cNvPr>
          <p:cNvSpPr txBox="1"/>
          <p:nvPr/>
        </p:nvSpPr>
        <p:spPr>
          <a:xfrm>
            <a:off x="4579967" y="6153285"/>
            <a:ext cx="2530727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+mn-ea"/>
              </a:rPr>
              <a:t>이인섭</a:t>
            </a:r>
            <a:r>
              <a:rPr lang="en-US" altLang="ko-KR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spc="-150" dirty="0" err="1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+mn-ea"/>
              </a:rPr>
              <a:t>송근일</a:t>
            </a:r>
            <a:r>
              <a:rPr lang="ko-KR" altLang="en-US" sz="1200" b="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+mn-ea"/>
              </a:rPr>
              <a:t> 강사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+mn-ea"/>
              <a:sym typeface="Helvetica Neue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6BCBB4-4C94-4457-8E74-E2368444A43D}"/>
              </a:ext>
            </a:extLst>
          </p:cNvPr>
          <p:cNvGrpSpPr/>
          <p:nvPr/>
        </p:nvGrpSpPr>
        <p:grpSpPr>
          <a:xfrm>
            <a:off x="-3758437" y="5964200"/>
            <a:ext cx="14620991" cy="3154328"/>
            <a:chOff x="8750613" y="11401542"/>
            <a:chExt cx="14620991" cy="3154328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0CE7B077-0D77-4B40-B8C3-FAACC2EAC833}"/>
                </a:ext>
              </a:extLst>
            </p:cNvPr>
            <p:cNvSpPr txBox="1">
              <a:spLocks/>
            </p:cNvSpPr>
            <p:nvPr/>
          </p:nvSpPr>
          <p:spPr>
            <a:xfrm>
              <a:off x="8750613" y="1140154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1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  <a:ea typeface="+mn-ea"/>
                  <a:cs typeface="Gothic A1 thin" pitchFamily="2" charset="-127"/>
                </a:rPr>
                <a:t>learningspoons.com I  help@learningspoons.com</a:t>
              </a:r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D0702105-A6F0-49B8-B6C5-38682341DD5A}"/>
                </a:ext>
              </a:extLst>
            </p:cNvPr>
            <p:cNvSpPr txBox="1">
              <a:spLocks/>
            </p:cNvSpPr>
            <p:nvPr/>
          </p:nvSpPr>
          <p:spPr>
            <a:xfrm>
              <a:off x="8786211" y="1158810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  <a:ea typeface="+mn-ea"/>
                  <a:cs typeface="Gothic A1 thin" pitchFamily="2" charset="-127"/>
                </a:rPr>
                <a:t>Copyright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  <a:ea typeface="+mn-ea"/>
                  <a:cs typeface="Gothic A1 thin" pitchFamily="2" charset="-127"/>
                </a:rPr>
                <a:t>ⓒ </a:t>
              </a:r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  <a:ea typeface="+mn-ea"/>
                  <a:cs typeface="Gothic A1 thin" pitchFamily="2" charset="-127"/>
                </a:rPr>
                <a:t>LEARNING SPOONS Corp. All Rights Reserved.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  <a:ea typeface="+mn-ea"/>
                  <a:cs typeface="Gothic A1 thin" pitchFamily="2" charset="-127"/>
                </a:rPr>
                <a:t>무단전재 및 배포금지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036C3B0-6E35-4CCD-B3C3-1FEEE608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764" y="255780"/>
            <a:ext cx="1625562" cy="36511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147A01C-230D-413E-834D-3E50C6382E5C}"/>
              </a:ext>
            </a:extLst>
          </p:cNvPr>
          <p:cNvCxnSpPr/>
          <p:nvPr/>
        </p:nvCxnSpPr>
        <p:spPr>
          <a:xfrm>
            <a:off x="8715983" y="1498060"/>
            <a:ext cx="0" cy="4435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E2836A6-30D6-4827-B3FA-3C6886325804}"/>
              </a:ext>
            </a:extLst>
          </p:cNvPr>
          <p:cNvSpPr txBox="1"/>
          <p:nvPr/>
        </p:nvSpPr>
        <p:spPr>
          <a:xfrm>
            <a:off x="8894684" y="415405"/>
            <a:ext cx="2438038" cy="59058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프로젝트 개발 환경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언어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: Python</a:t>
            </a: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데이터 출처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Kaggle / </a:t>
            </a:r>
            <a:r>
              <a:rPr lang="en-US" altLang="ko-KR" b="1" spc="-150" dirty="0" err="1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Rossmann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 Sales </a:t>
            </a: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데이터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활용 도메인 지식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커머스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분석 동기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매출을 결정짓는 요인을 분석하고 그에 따른 매출 증대 계획 제안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1727B9-B819-4CCB-9091-8A978411CDA4}"/>
              </a:ext>
            </a:extLst>
          </p:cNvPr>
          <p:cNvSpPr txBox="1"/>
          <p:nvPr/>
        </p:nvSpPr>
        <p:spPr>
          <a:xfrm>
            <a:off x="278674" y="6290225"/>
            <a:ext cx="6705030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ko-KR" altLang="en-US" sz="1200" b="0" spc="-150" dirty="0">
                <a:ln w="508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포트폴리오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effectLst/>
              <a:uFillTx/>
              <a:latin typeface="+mn-ea"/>
              <a:sym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92E708-C1B5-436B-893D-0149C993C888}"/>
              </a:ext>
            </a:extLst>
          </p:cNvPr>
          <p:cNvSpPr txBox="1"/>
          <p:nvPr/>
        </p:nvSpPr>
        <p:spPr>
          <a:xfrm>
            <a:off x="2710628" y="944158"/>
            <a:ext cx="5013134" cy="2341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ko-KR" altLang="en-US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데이터 소개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en-US" altLang="ko-KR" sz="1600" spc="-150" dirty="0" err="1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Rosmann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상점의 매출  데이터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 err="1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상점별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 상세정보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(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상점 위치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,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기후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,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경쟁 상점과의 거리 등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)</a:t>
            </a: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날짜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C09ED-7E82-4BAF-B00B-FE1067600A1F}"/>
              </a:ext>
            </a:extLst>
          </p:cNvPr>
          <p:cNvSpPr txBox="1"/>
          <p:nvPr/>
        </p:nvSpPr>
        <p:spPr>
          <a:xfrm>
            <a:off x="2710627" y="3383187"/>
            <a:ext cx="5596794" cy="19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ko-KR" altLang="en-US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분석 설계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베이스라인 모델링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피처 엔지니어링을 통해 여러 변수들 생성하기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궁극적인 매출 증대 방안 고려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2CAB2E-8304-4B3C-A0B5-D2F73F490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01" y="1116131"/>
            <a:ext cx="1874818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50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F583D9-3D81-4BD5-BE39-B59C10CC9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925" y="1255126"/>
            <a:ext cx="2666601" cy="1670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1F8A1A-7866-4DFC-90EC-1134943A5AC9}"/>
              </a:ext>
            </a:extLst>
          </p:cNvPr>
          <p:cNvSpPr txBox="1"/>
          <p:nvPr/>
        </p:nvSpPr>
        <p:spPr>
          <a:xfrm>
            <a:off x="308622" y="169453"/>
            <a:ext cx="5155502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/>
            <a:r>
              <a:rPr lang="en-US" altLang="ko-KR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Project2 </a:t>
            </a:r>
            <a:r>
              <a:rPr lang="ko-KR" altLang="en-US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상점 매출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49EBE-23C0-4458-97B6-7C58C5AA9445}"/>
              </a:ext>
            </a:extLst>
          </p:cNvPr>
          <p:cNvSpPr txBox="1"/>
          <p:nvPr/>
        </p:nvSpPr>
        <p:spPr>
          <a:xfrm>
            <a:off x="308622" y="464917"/>
            <a:ext cx="11133314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+mn-ea"/>
                <a:sym typeface="Helvetica Neue"/>
              </a:rPr>
              <a:t>모델링 결과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CFF7-FA2D-4BD5-9D8A-13AB24A20AB8}"/>
              </a:ext>
            </a:extLst>
          </p:cNvPr>
          <p:cNvSpPr/>
          <p:nvPr/>
        </p:nvSpPr>
        <p:spPr>
          <a:xfrm>
            <a:off x="232955" y="263023"/>
            <a:ext cx="45719" cy="605934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cs typeface="+mj-cs"/>
              <a:sym typeface="Helvetica Neue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2FD3E2-595F-4727-BA66-ADF45740D853}"/>
              </a:ext>
            </a:extLst>
          </p:cNvPr>
          <p:cNvSpPr txBox="1"/>
          <p:nvPr/>
        </p:nvSpPr>
        <p:spPr>
          <a:xfrm>
            <a:off x="278674" y="6059948"/>
            <a:ext cx="11133314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+mn-ea"/>
                <a:sym typeface="Helvetica Neue"/>
              </a:rPr>
              <a:t>LearningSpoons Online Courses</a:t>
            </a:r>
            <a:endParaRPr kumimoji="0" lang="ko-KR" altLang="en-US" sz="1400" b="0" i="0" u="none" strike="noStrike" cap="none" spc="-150" normalizeH="0" baseline="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effectLst/>
              <a:uFillTx/>
              <a:latin typeface="+mn-ea"/>
              <a:sym typeface="Helvetica Neue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B55B2B0-1D88-449F-A4CF-CE59CA0465BA}"/>
              </a:ext>
            </a:extLst>
          </p:cNvPr>
          <p:cNvCxnSpPr>
            <a:cxnSpLocks/>
          </p:cNvCxnSpPr>
          <p:nvPr/>
        </p:nvCxnSpPr>
        <p:spPr>
          <a:xfrm>
            <a:off x="2710628" y="6317753"/>
            <a:ext cx="1768571" cy="0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CB9F194-87B7-416A-9147-F122A12BB429}"/>
              </a:ext>
            </a:extLst>
          </p:cNvPr>
          <p:cNvSpPr txBox="1"/>
          <p:nvPr/>
        </p:nvSpPr>
        <p:spPr>
          <a:xfrm>
            <a:off x="4579967" y="6153285"/>
            <a:ext cx="2530727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/>
            <a:r>
              <a:rPr lang="ko-KR" altLang="en-US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+mn-ea"/>
              </a:rPr>
              <a:t>이인섭</a:t>
            </a:r>
            <a:r>
              <a:rPr lang="en-US" altLang="ko-KR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+mn-ea"/>
              </a:rPr>
              <a:t>, </a:t>
            </a:r>
            <a:r>
              <a:rPr lang="ko-KR" altLang="en-US" sz="1200" spc="-150" dirty="0" err="1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+mn-ea"/>
              </a:rPr>
              <a:t>송근일</a:t>
            </a:r>
            <a:r>
              <a:rPr lang="ko-KR" altLang="en-US" sz="1200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latin typeface="+mn-ea"/>
              </a:rPr>
              <a:t> 강사</a:t>
            </a:r>
            <a:endParaRPr lang="ko-KR" altLang="en-US" sz="1200" spc="-150" dirty="0">
              <a:ln w="5080">
                <a:solidFill>
                  <a:schemeClr val="tx1">
                    <a:alpha val="4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6BCBB4-4C94-4457-8E74-E2368444A43D}"/>
              </a:ext>
            </a:extLst>
          </p:cNvPr>
          <p:cNvGrpSpPr/>
          <p:nvPr/>
        </p:nvGrpSpPr>
        <p:grpSpPr>
          <a:xfrm>
            <a:off x="-4536650" y="8289110"/>
            <a:ext cx="14620991" cy="3154328"/>
            <a:chOff x="8750613" y="11401542"/>
            <a:chExt cx="14620991" cy="3154328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0CE7B077-0D77-4B40-B8C3-FAACC2EAC833}"/>
                </a:ext>
              </a:extLst>
            </p:cNvPr>
            <p:cNvSpPr txBox="1">
              <a:spLocks/>
            </p:cNvSpPr>
            <p:nvPr/>
          </p:nvSpPr>
          <p:spPr>
            <a:xfrm>
              <a:off x="8750613" y="1140154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1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  <a:ea typeface="+mn-ea"/>
                  <a:cs typeface="Gothic A1 thin" pitchFamily="2" charset="-127"/>
                </a:rPr>
                <a:t>learningspoons.com I  help@learningspoons.com</a:t>
              </a:r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D0702105-A6F0-49B8-B6C5-38682341DD5A}"/>
                </a:ext>
              </a:extLst>
            </p:cNvPr>
            <p:cNvSpPr txBox="1">
              <a:spLocks/>
            </p:cNvSpPr>
            <p:nvPr/>
          </p:nvSpPr>
          <p:spPr>
            <a:xfrm>
              <a:off x="8786211" y="11588102"/>
              <a:ext cx="14585393" cy="296776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  <a:ea typeface="+mn-ea"/>
                  <a:cs typeface="Gothic A1 thin" pitchFamily="2" charset="-127"/>
                </a:rPr>
                <a:t>Copyright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  <a:ea typeface="+mn-ea"/>
                  <a:cs typeface="Gothic A1 thin" pitchFamily="2" charset="-127"/>
                </a:rPr>
                <a:t>ⓒ </a:t>
              </a:r>
              <a:r>
                <a:rPr lang="en-US" altLang="ko-KR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  <a:ea typeface="+mn-ea"/>
                  <a:cs typeface="Gothic A1 thin" pitchFamily="2" charset="-127"/>
                </a:rPr>
                <a:t>LEARNING SPOONS Corp. All Rights Reserved. </a:t>
              </a:r>
              <a:r>
                <a:rPr lang="ko-KR" altLang="en-US" sz="1000" b="1" dirty="0">
                  <a:ln w="5080">
                    <a:solidFill>
                      <a:schemeClr val="tx1">
                        <a:alpha val="30000"/>
                      </a:schemeClr>
                    </a:solidFill>
                  </a:ln>
                  <a:latin typeface="+mn-ea"/>
                  <a:ea typeface="+mn-ea"/>
                  <a:cs typeface="Gothic A1 thin" pitchFamily="2" charset="-127"/>
                </a:rPr>
                <a:t>무단전재 및 배포금지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B036C3B0-6E35-4CCD-B3C3-1FEEE6087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764" y="255780"/>
            <a:ext cx="1625562" cy="3651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B1727B9-B819-4CCB-9091-8A978411CDA4}"/>
              </a:ext>
            </a:extLst>
          </p:cNvPr>
          <p:cNvSpPr txBox="1"/>
          <p:nvPr/>
        </p:nvSpPr>
        <p:spPr>
          <a:xfrm>
            <a:off x="278674" y="6290225"/>
            <a:ext cx="6705030" cy="328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ko-KR" altLang="en-US" sz="1200" b="0" spc="-150" dirty="0">
                <a:ln w="5080">
                  <a:solidFill>
                    <a:schemeClr val="tx1">
                      <a:alpha val="0"/>
                    </a:schemeClr>
                  </a:solidFill>
                </a:ln>
                <a:latin typeface="+mn-ea"/>
              </a:rPr>
              <a:t>포트폴리오</a:t>
            </a:r>
            <a:endParaRPr kumimoji="0" lang="ko-KR" altLang="en-US" sz="1200" b="0" i="0" u="none" strike="noStrike" cap="none" spc="-150" normalizeH="0" baseline="0" dirty="0">
              <a:ln w="5080">
                <a:solidFill>
                  <a:schemeClr val="tx1">
                    <a:alpha val="0"/>
                  </a:schemeClr>
                </a:solidFill>
              </a:ln>
              <a:solidFill>
                <a:srgbClr val="000000"/>
              </a:solidFill>
              <a:effectLst/>
              <a:uFillTx/>
              <a:latin typeface="+mn-ea"/>
              <a:sym typeface="Helvetica Neue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D904F4-DDE0-4C2A-AF24-497EBDC82C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174"/>
          <a:stretch/>
        </p:blipFill>
        <p:spPr>
          <a:xfrm>
            <a:off x="298850" y="1185005"/>
            <a:ext cx="2931141" cy="18305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8E2F28-140B-4A93-A7CE-2EF1F577248B}"/>
              </a:ext>
            </a:extLst>
          </p:cNvPr>
          <p:cNvSpPr txBox="1"/>
          <p:nvPr/>
        </p:nvSpPr>
        <p:spPr>
          <a:xfrm>
            <a:off x="6290368" y="1408359"/>
            <a:ext cx="5441190" cy="11907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ko-KR" altLang="en-US" sz="2000" b="1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기본 모델링</a:t>
            </a:r>
            <a:r>
              <a:rPr lang="en-US" altLang="ko-KR" sz="2000" b="1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+feature engineering + </a:t>
            </a:r>
            <a:r>
              <a:rPr lang="ko-KR" altLang="en-US" sz="2000" b="1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변수선택</a:t>
            </a:r>
            <a:endParaRPr lang="en-US" altLang="ko-KR" sz="2000" b="1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9F1AC5-7D09-40D3-824D-4A39D5F5FD49}"/>
              </a:ext>
            </a:extLst>
          </p:cNvPr>
          <p:cNvSpPr txBox="1"/>
          <p:nvPr/>
        </p:nvSpPr>
        <p:spPr>
          <a:xfrm>
            <a:off x="6318646" y="2559982"/>
            <a:ext cx="5179446" cy="26680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Q</a:t>
            </a:r>
            <a:r>
              <a:rPr lang="ko-KR" altLang="en-US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 </a:t>
            </a:r>
            <a:r>
              <a:rPr lang="en-US" altLang="ko-KR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: </a:t>
            </a:r>
            <a:r>
              <a:rPr lang="ko-KR" altLang="en-US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매출 예측 모델 제작 과정과 그 결과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A:</a:t>
            </a:r>
          </a:p>
          <a:p>
            <a:pPr marL="342900" indent="-342900">
              <a:buAutoNum type="arabicPeriod"/>
            </a:pPr>
            <a:r>
              <a:rPr lang="ko-KR" altLang="en-US" sz="1600" spc="-150" dirty="0">
                <a:latin typeface="+mn-ea"/>
              </a:rPr>
              <a:t>보조 데이터의 </a:t>
            </a:r>
            <a:r>
              <a:rPr lang="en-US" altLang="ko-KR" sz="1600" spc="-150" dirty="0">
                <a:latin typeface="+mn-ea"/>
              </a:rPr>
              <a:t>feature engineering</a:t>
            </a:r>
            <a:r>
              <a:rPr lang="ko-KR" altLang="en-US" sz="1600" spc="-150" dirty="0">
                <a:latin typeface="+mn-ea"/>
              </a:rPr>
              <a:t>과 변수 중요도 개념을 활용한 변수선택으로 예측 </a:t>
            </a:r>
            <a:r>
              <a:rPr lang="en-US" altLang="ko-KR" sz="1600" spc="-150" dirty="0" err="1">
                <a:latin typeface="+mn-ea"/>
              </a:rPr>
              <a:t>rmse</a:t>
            </a:r>
            <a:r>
              <a:rPr lang="ko-KR" altLang="en-US" sz="1600" spc="-150" dirty="0">
                <a:latin typeface="+mn-ea"/>
              </a:rPr>
              <a:t>는 </a:t>
            </a:r>
            <a:r>
              <a:rPr lang="en-US" altLang="ko-KR" sz="1600" spc="-150" dirty="0">
                <a:latin typeface="+mn-ea"/>
              </a:rPr>
              <a:t>1800</a:t>
            </a:r>
            <a:r>
              <a:rPr lang="ko-KR" altLang="en-US" sz="1600" spc="-150" dirty="0">
                <a:latin typeface="+mn-ea"/>
              </a:rPr>
              <a:t>까지 떨어짐</a:t>
            </a:r>
            <a:endParaRPr lang="en-US" altLang="ko-KR" sz="1600" spc="-150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600" spc="-15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spc="-150" dirty="0">
                <a:latin typeface="+mn-ea"/>
              </a:rPr>
              <a:t>매출에 가장 중요한 요소는 프로모션 여부임</a:t>
            </a:r>
            <a:endParaRPr lang="en-US" altLang="ko-KR" sz="1600" spc="-150" dirty="0">
              <a:latin typeface="+mn-ea"/>
            </a:endParaRPr>
          </a:p>
          <a:p>
            <a:pPr marL="342900" indent="-342900">
              <a:buAutoNum type="arabicPeriod"/>
            </a:pPr>
            <a:endParaRPr lang="en-US" altLang="ko-KR" sz="1600" spc="-150" dirty="0">
              <a:latin typeface="+mn-ea"/>
            </a:endParaRPr>
          </a:p>
          <a:p>
            <a:pPr marL="342900" indent="-342900">
              <a:buAutoNum type="arabicPeriod"/>
            </a:pPr>
            <a:r>
              <a:rPr lang="ko-KR" altLang="en-US" sz="1600" spc="-150" dirty="0">
                <a:latin typeface="+mn-ea"/>
              </a:rPr>
              <a:t>경쟁업체와의 거리는 생각보다 덜 중요한 요소로 </a:t>
            </a:r>
            <a:r>
              <a:rPr lang="ko-KR" altLang="en-US" sz="1600" spc="-150" dirty="0" err="1">
                <a:latin typeface="+mn-ea"/>
              </a:rPr>
              <a:t>판명남</a:t>
            </a:r>
            <a:endParaRPr lang="en-US" altLang="ko-KR" sz="1600" spc="-15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AE4E4D-9293-4018-B406-53C852462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061" y="3077235"/>
            <a:ext cx="5658082" cy="262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3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1F8A1A-7866-4DFC-90EC-1134943A5AC9}"/>
              </a:ext>
            </a:extLst>
          </p:cNvPr>
          <p:cNvSpPr txBox="1"/>
          <p:nvPr/>
        </p:nvSpPr>
        <p:spPr>
          <a:xfrm>
            <a:off x="308622" y="169453"/>
            <a:ext cx="5155502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+mn-ea"/>
                <a:sym typeface="Helvetica Neue"/>
              </a:rPr>
              <a:t>Project3 </a:t>
            </a:r>
            <a:r>
              <a:rPr kumimoji="0" lang="ko-KR" altLang="en-US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+mn-ea"/>
                <a:sym typeface="Helvetica Neue"/>
              </a:rPr>
              <a:t>대출 상환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49EBE-23C0-4458-97B6-7C58C5AA9445}"/>
              </a:ext>
            </a:extLst>
          </p:cNvPr>
          <p:cNvSpPr txBox="1"/>
          <p:nvPr/>
        </p:nvSpPr>
        <p:spPr>
          <a:xfrm>
            <a:off x="308622" y="464917"/>
            <a:ext cx="11133314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+mn-ea"/>
                <a:sym typeface="Helvetica Neue"/>
              </a:rPr>
              <a:t>데이터 소개 및 분석 동기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CFF7-FA2D-4BD5-9D8A-13AB24A20AB8}"/>
              </a:ext>
            </a:extLst>
          </p:cNvPr>
          <p:cNvSpPr/>
          <p:nvPr/>
        </p:nvSpPr>
        <p:spPr>
          <a:xfrm>
            <a:off x="232955" y="263023"/>
            <a:ext cx="45719" cy="605934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cs typeface="+mj-cs"/>
              <a:sym typeface="Helvetica Neue Medium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036C3B0-6E35-4CCD-B3C3-1FEEE6087E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764" y="255780"/>
            <a:ext cx="1625562" cy="365117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147A01C-230D-413E-834D-3E50C6382E5C}"/>
              </a:ext>
            </a:extLst>
          </p:cNvPr>
          <p:cNvCxnSpPr/>
          <p:nvPr/>
        </p:nvCxnSpPr>
        <p:spPr>
          <a:xfrm>
            <a:off x="8715983" y="1498060"/>
            <a:ext cx="0" cy="44358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E2836A6-30D6-4827-B3FA-3C6886325804}"/>
              </a:ext>
            </a:extLst>
          </p:cNvPr>
          <p:cNvSpPr txBox="1"/>
          <p:nvPr/>
        </p:nvSpPr>
        <p:spPr>
          <a:xfrm>
            <a:off x="8894684" y="415405"/>
            <a:ext cx="2438038" cy="59058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프로젝트 개발 환경</a:t>
            </a: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언어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: </a:t>
            </a:r>
            <a:r>
              <a:rPr lang="en-US" altLang="ko-KR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Python</a:t>
            </a: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데이터 출처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ko-KR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Kaggle / Home Credit Default</a:t>
            </a:r>
          </a:p>
          <a:p>
            <a:pPr>
              <a:lnSpc>
                <a:spcPct val="130000"/>
              </a:lnSpc>
            </a:pPr>
            <a:r>
              <a:rPr lang="en-US" altLang="ko-KR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Risk </a:t>
            </a:r>
            <a:r>
              <a:rPr lang="ko-KR" altLang="en-US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데이터</a:t>
            </a:r>
            <a:endParaRPr lang="en-US" altLang="ko-KR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활용 도메인 지식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ko-KR" altLang="en-US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금융 데이터</a:t>
            </a:r>
            <a:endParaRPr lang="en-US" altLang="ko-KR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endParaRPr lang="en-US" altLang="ko-KR" b="1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ko-KR" altLang="en-US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분석 동기 </a:t>
            </a:r>
            <a:r>
              <a:rPr lang="en-US" altLang="ko-KR" b="1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ko-KR" altLang="en-US" spc="-150" dirty="0">
                <a:ln w="5080">
                  <a:solidFill>
                    <a:schemeClr val="tx1">
                      <a:alpha val="5000"/>
                    </a:schemeClr>
                  </a:solidFill>
                </a:ln>
                <a:latin typeface="+mn-ea"/>
              </a:rPr>
              <a:t>대출 상환 여부를 결정짓는 요인을 분석하고 그에 따른 대출 플랜 제안</a:t>
            </a:r>
            <a:endParaRPr lang="en-US" altLang="ko-KR" spc="-150" dirty="0">
              <a:ln w="5080">
                <a:solidFill>
                  <a:schemeClr val="tx1">
                    <a:alpha val="5000"/>
                  </a:schemeClr>
                </a:solidFill>
              </a:ln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92E708-C1B5-436B-893D-0149C993C888}"/>
              </a:ext>
            </a:extLst>
          </p:cNvPr>
          <p:cNvSpPr txBox="1"/>
          <p:nvPr/>
        </p:nvSpPr>
        <p:spPr>
          <a:xfrm>
            <a:off x="3070554" y="944158"/>
            <a:ext cx="4808847" cy="2341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ko-KR" altLang="en-US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데이터 소개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Home Credit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기업 내부 데이터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채무자의 인적 정보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(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나이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,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성별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,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사는 지역 등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)</a:t>
            </a: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대출에 대한 상세 정보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(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대출금액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,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대출종류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, 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기간 등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)</a:t>
            </a: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채무자가 성공적으로 대출 했는지에 대한 여부 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4C09ED-7E82-4BAF-B00B-FE1067600A1F}"/>
              </a:ext>
            </a:extLst>
          </p:cNvPr>
          <p:cNvSpPr txBox="1"/>
          <p:nvPr/>
        </p:nvSpPr>
        <p:spPr>
          <a:xfrm>
            <a:off x="3070554" y="3475458"/>
            <a:ext cx="4928775" cy="2341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ko-KR" altLang="en-US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분석 설계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모델링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모델링에 따른 피처들의 영향력 알아보기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pPr marL="342900" indent="-342900" defTabSz="821531" latinLnBrk="0" hangingPunct="0">
              <a:lnSpc>
                <a:spcPct val="170000"/>
              </a:lnSpc>
              <a:buAutoNum type="arabicParenBoth"/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영향을 많이 주는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5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개의 변수와 대출금 상환 여부와의 관계 보기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E98409-EC6C-452A-9E2A-FD34405F9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71" y="1126100"/>
            <a:ext cx="2705850" cy="473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6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1F8A1A-7866-4DFC-90EC-1134943A5AC9}"/>
              </a:ext>
            </a:extLst>
          </p:cNvPr>
          <p:cNvSpPr txBox="1"/>
          <p:nvPr/>
        </p:nvSpPr>
        <p:spPr>
          <a:xfrm>
            <a:off x="308622" y="169453"/>
            <a:ext cx="5155502" cy="4212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/>
            <a:r>
              <a:rPr kumimoji="0" lang="en-US" altLang="ko-KR" b="0" i="0" u="none" strike="noStrike" cap="none" spc="-15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+mn-ea"/>
                <a:sym typeface="Helvetica Neue"/>
              </a:rPr>
              <a:t>Project3 </a:t>
            </a:r>
            <a:r>
              <a:rPr lang="ko-KR" altLang="en-US" spc="-15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latin typeface="+mn-ea"/>
                <a:sym typeface="Helvetica Neue"/>
              </a:rPr>
              <a:t>대출 상환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449EBE-23C0-4458-97B6-7C58C5AA9445}"/>
              </a:ext>
            </a:extLst>
          </p:cNvPr>
          <p:cNvSpPr txBox="1"/>
          <p:nvPr/>
        </p:nvSpPr>
        <p:spPr>
          <a:xfrm>
            <a:off x="308622" y="464917"/>
            <a:ext cx="11133314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0" i="0" u="none" strike="noStrike" cap="none" spc="-300" normalizeH="0" baseline="0" dirty="0">
                <a:ln w="5080">
                  <a:solidFill>
                    <a:schemeClr val="tx1">
                      <a:alpha val="40000"/>
                    </a:schemeClr>
                  </a:solidFill>
                </a:ln>
                <a:solidFill>
                  <a:srgbClr val="000000"/>
                </a:solidFill>
                <a:effectLst/>
                <a:uFillTx/>
                <a:latin typeface="+mn-ea"/>
                <a:sym typeface="Helvetica Neue"/>
              </a:rPr>
              <a:t>모델링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91CFF7-FA2D-4BD5-9D8A-13AB24A20AB8}"/>
              </a:ext>
            </a:extLst>
          </p:cNvPr>
          <p:cNvSpPr/>
          <p:nvPr/>
        </p:nvSpPr>
        <p:spPr>
          <a:xfrm>
            <a:off x="232955" y="263023"/>
            <a:ext cx="45719" cy="605934"/>
          </a:xfrm>
          <a:prstGeom prst="rect">
            <a:avLst/>
          </a:prstGeom>
          <a:gradFill>
            <a:gsLst>
              <a:gs pos="0">
                <a:srgbClr val="02CCBA"/>
              </a:gs>
              <a:gs pos="100000">
                <a:srgbClr val="02B3E4"/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cs typeface="+mj-cs"/>
              <a:sym typeface="Helvetica Neue Medium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5ED890-E989-4F08-8661-CDBE7E122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755" y="1095358"/>
            <a:ext cx="2717802" cy="180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2D59E48-E316-4308-A135-DABAEFA0D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96" y="1095358"/>
            <a:ext cx="2739474" cy="18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C7C28E-3DBF-430A-9E68-38147579C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61" y="3017191"/>
            <a:ext cx="2833703" cy="180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ECF5B6-6C89-49E5-A2AE-1C7D2D0E4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6582" y="3017191"/>
            <a:ext cx="2642384" cy="180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D1ECEA-69B2-4824-B459-9F1B7A840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258" y="4910743"/>
            <a:ext cx="2850334" cy="180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C9B2CE4-2ED2-4B11-AB10-9668E18FE7B9}"/>
              </a:ext>
            </a:extLst>
          </p:cNvPr>
          <p:cNvSpPr txBox="1"/>
          <p:nvPr/>
        </p:nvSpPr>
        <p:spPr>
          <a:xfrm>
            <a:off x="5994320" y="656091"/>
            <a:ext cx="6197680" cy="56411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DAYS_CREDIT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총 대출 금액이 한달마다 갚아야 하는 금액의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12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배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~20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배까지는 때는 비교적 상환을 못함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반면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35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배 이상부터는 상환을 잘 함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.</a:t>
            </a:r>
          </a:p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DAYS_EMPLOYED</a:t>
            </a:r>
          </a:p>
          <a:p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취업한지 오래될 수록 대출을 상환할 확률 상승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.</a:t>
            </a:r>
          </a:p>
          <a:p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특이점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대출일 기준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9000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일보다 이전에 취업을 했을 때 대출상환 능력이 급격히 상승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AMT_CREDIT_TO_ANNUITY_RATIO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  <a:sym typeface="Helvetica Neue"/>
            </a:endParaRPr>
          </a:p>
          <a:p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대출상환 기간이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12~21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개월이라면 대출상환 가능성이 높음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  <a:p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기간이 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12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개월 이하면 가능성이 낮고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, 21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개월이 넘어가면 평이함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DAYS_BIRTH</a:t>
            </a:r>
          </a:p>
          <a:p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대체적으로 나이가 많을수록 상환능력이 상승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.</a:t>
            </a:r>
          </a:p>
          <a:p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특이점</a:t>
            </a:r>
            <a:r>
              <a:rPr lang="en-US" altLang="ko-KR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: 27</a:t>
            </a: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살을 기점으로 대출상환능력이 급격히 상승</a:t>
            </a:r>
            <a:endParaRPr lang="en-US" altLang="ko-KR" sz="2000" b="1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  <a:p>
            <a:pPr defTabSz="821531" latinLnBrk="0" hangingPunct="0">
              <a:lnSpc>
                <a:spcPct val="170000"/>
              </a:lnSpc>
            </a:pPr>
            <a:r>
              <a:rPr lang="en-US" altLang="ko-KR" sz="2000" b="1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DAYS_LAST_PHONE_CHANGE</a:t>
            </a:r>
          </a:p>
          <a:p>
            <a:pPr defTabSz="821531" latinLnBrk="0" hangingPunct="0">
              <a:lnSpc>
                <a:spcPct val="170000"/>
              </a:lnSpc>
            </a:pPr>
            <a:r>
              <a:rPr lang="ko-KR" altLang="en-US" sz="1600" spc="-150" dirty="0">
                <a:ln w="5080">
                  <a:solidFill>
                    <a:schemeClr val="tx1">
                      <a:alpha val="10000"/>
                    </a:schemeClr>
                  </a:solidFill>
                </a:ln>
                <a:solidFill>
                  <a:srgbClr val="000000"/>
                </a:solidFill>
                <a:latin typeface="+mn-ea"/>
              </a:rPr>
              <a:t>핸드폰을 오래 전에 바꾸었을 수록 대출을 상환할 가능성 상승</a:t>
            </a:r>
            <a:endParaRPr lang="en-US" altLang="ko-KR" sz="1600" spc="-150" dirty="0">
              <a:ln w="5080">
                <a:solidFill>
                  <a:schemeClr val="tx1">
                    <a:alpha val="10000"/>
                  </a:schemeClr>
                </a:solidFill>
              </a:ln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06217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7616</TotalTime>
  <Words>812</Words>
  <Application>Microsoft Office PowerPoint</Application>
  <PresentationFormat>와이드스크린</PresentationFormat>
  <Paragraphs>187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김지민</dc:creator>
  <cp:lastModifiedBy>Jay Lee</cp:lastModifiedBy>
  <cp:revision>117</cp:revision>
  <dcterms:created xsi:type="dcterms:W3CDTF">2019-04-30T10:29:04Z</dcterms:created>
  <dcterms:modified xsi:type="dcterms:W3CDTF">2020-11-10T08:56:53Z</dcterms:modified>
</cp:coreProperties>
</file>